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3" r:id="rId34"/>
    <p:sldId id="310" r:id="rId35"/>
    <p:sldId id="291" r:id="rId36"/>
    <p:sldId id="308" r:id="rId37"/>
    <p:sldId id="294" r:id="rId38"/>
    <p:sldId id="309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0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8729-ED6F-ED48-BC71-7D9A813F23F9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B9FA9-8625-4C41-9F65-3616FD12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4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0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5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2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2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3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3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45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2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81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34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7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98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52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95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6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9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7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84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4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76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7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2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3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42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63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9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3F472-90B1-E945-8FE7-6F2A0D69F4F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0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-pkgs.had.co.nz/" TargetMode="External"/><Relationship Id="rId5" Type="http://schemas.openxmlformats.org/officeDocument/2006/relationships/hyperlink" Target="https://support.rstudio.com/hc/en-us/articles/200486488-Developing-Packages-with-RStudio" TargetMode="External"/><Relationship Id="rId4" Type="http://schemas.openxmlformats.org/officeDocument/2006/relationships/hyperlink" Target="https://www.bioconductor.or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efanoallesina.github.io/CSB_2019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895" y="3390262"/>
            <a:ext cx="2815055" cy="109656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Share your code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4315939" y="3401136"/>
            <a:ext cx="3413655" cy="9520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Manage your code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: Control version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881472" y="1515666"/>
            <a:ext cx="2878629" cy="17599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Create your code</a:t>
            </a:r>
          </a:p>
          <a:p>
            <a:pPr lvl="1"/>
            <a:r>
              <a:rPr lang="en-US" dirty="0"/>
              <a:t>Bash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Up Arrow 8"/>
          <p:cNvSpPr/>
          <p:nvPr/>
        </p:nvSpPr>
        <p:spPr>
          <a:xfrm rot="7482546">
            <a:off x="3376097" y="2731950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5400000">
            <a:off x="8024991" y="3466843"/>
            <a:ext cx="654629" cy="8671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Get code online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Other Sources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Up Arrow 11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 Arrow 19"/>
          <p:cNvSpPr/>
          <p:nvPr/>
        </p:nvSpPr>
        <p:spPr>
          <a:xfrm rot="10800000">
            <a:off x="4545132" y="4894891"/>
            <a:ext cx="5859630" cy="1015294"/>
          </a:xfrm>
          <a:prstGeom prst="bentArrow">
            <a:avLst>
              <a:gd name="adj1" fmla="val 886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25663" y="272578"/>
            <a:ext cx="4680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Flow of the Code</a:t>
            </a:r>
          </a:p>
        </p:txBody>
      </p:sp>
    </p:spTree>
    <p:extLst>
      <p:ext uri="{BB962C8B-B14F-4D97-AF65-F5344CB8AC3E}">
        <p14:creationId xmlns:p14="http://schemas.microsoft.com/office/powerpoint/2010/main" val="26717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895" y="3390262"/>
            <a:ext cx="2815055" cy="1096562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Share your code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GitHub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4315939" y="3401136"/>
            <a:ext cx="3413655" cy="9520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Manage your code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: Version </a:t>
            </a:r>
            <a:r>
              <a:rPr lang="en-US" dirty="0" err="1"/>
              <a:t>Contol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881472" y="1515666"/>
            <a:ext cx="2878629" cy="175992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Create your code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Bash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Python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Up Arrow 8"/>
          <p:cNvSpPr/>
          <p:nvPr/>
        </p:nvSpPr>
        <p:spPr>
          <a:xfrm rot="7482546">
            <a:off x="3376097" y="2731950"/>
            <a:ext cx="712519" cy="926276"/>
          </a:xfrm>
          <a:prstGeom prst="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5400000">
            <a:off x="8024991" y="3466843"/>
            <a:ext cx="654629" cy="867179"/>
          </a:xfrm>
          <a:prstGeom prst="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Get code online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GitHub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 Sources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 Arrow 19"/>
          <p:cNvSpPr/>
          <p:nvPr/>
        </p:nvSpPr>
        <p:spPr>
          <a:xfrm rot="10800000">
            <a:off x="4545132" y="4894891"/>
            <a:ext cx="5859630" cy="1015294"/>
          </a:xfrm>
          <a:prstGeom prst="bentArrow">
            <a:avLst>
              <a:gd name="adj1" fmla="val 8865"/>
              <a:gd name="adj2" fmla="val 25000"/>
              <a:gd name="adj3" fmla="val 25000"/>
              <a:gd name="adj4" fmla="val 43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311774"/>
            <a:ext cx="72696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: Version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157208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65044" y="5347131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93990" y="5306472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76227" y="6076555"/>
            <a:ext cx="2195955" cy="605789"/>
            <a:chOff x="1795342" y="3739800"/>
            <a:chExt cx="1249416" cy="605789"/>
          </a:xfrm>
        </p:grpSpPr>
        <p:sp>
          <p:nvSpPr>
            <p:cNvPr id="26" name="Frame 25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36" name="Frame 35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47934" y="298180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05988" y="298180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43200" y="311774"/>
            <a:ext cx="72696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: Version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1596295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Modify </a:t>
            </a:r>
            <a:r>
              <a:rPr lang="en-US" dirty="0"/>
              <a:t>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Modify </a:t>
            </a:r>
            <a:r>
              <a:rPr lang="en-US" dirty="0"/>
              <a:t>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9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4092930"/>
            <a:ext cx="3602182" cy="956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Diversify</a:t>
            </a:r>
          </a:p>
          <a:p>
            <a:pPr lvl="1"/>
            <a:r>
              <a:rPr lang="en-US" dirty="0"/>
              <a:t>Experiment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89925" y="4154042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35" name="Frame 34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29500" y="4057057"/>
            <a:ext cx="609187" cy="602725"/>
            <a:chOff x="1065563" y="3759974"/>
            <a:chExt cx="609187" cy="602725"/>
          </a:xfrm>
        </p:grpSpPr>
        <p:sp>
          <p:nvSpPr>
            <p:cNvPr id="37" name="Frame 3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41" name="Left-Right-Up Arrow 40"/>
          <p:cNvSpPr/>
          <p:nvPr/>
        </p:nvSpPr>
        <p:spPr>
          <a:xfrm rot="10800000">
            <a:off x="1638688" y="3564100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Modify </a:t>
            </a:r>
            <a:r>
              <a:rPr lang="en-US" dirty="0"/>
              <a:t>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7" name="Frame 26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46" name="Frame 45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31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Modify 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4092930"/>
            <a:ext cx="3602182" cy="956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Diversify</a:t>
            </a:r>
          </a:p>
          <a:p>
            <a:pPr lvl="1"/>
            <a:r>
              <a:rPr lang="en-US" dirty="0"/>
              <a:t>Experiment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629631" y="3965934"/>
            <a:ext cx="22188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89925" y="4154042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35" name="Frame 34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29500" y="4057057"/>
            <a:ext cx="609187" cy="602725"/>
            <a:chOff x="1065563" y="3759974"/>
            <a:chExt cx="609187" cy="602725"/>
          </a:xfrm>
        </p:grpSpPr>
        <p:sp>
          <p:nvSpPr>
            <p:cNvPr id="37" name="Frame 3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41" name="Left-Right-Up Arrow 40"/>
          <p:cNvSpPr/>
          <p:nvPr/>
        </p:nvSpPr>
        <p:spPr>
          <a:xfrm rot="10800000">
            <a:off x="1638688" y="3564100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3563" y="3660409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29631" y="4445945"/>
            <a:ext cx="32941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Organized versions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Work with other people</a:t>
            </a:r>
          </a:p>
        </p:txBody>
      </p:sp>
      <p:sp>
        <p:nvSpPr>
          <p:cNvPr id="48" name="Frame 47"/>
          <p:cNvSpPr/>
          <p:nvPr/>
        </p:nvSpPr>
        <p:spPr>
          <a:xfrm>
            <a:off x="2780281" y="4037346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885295" y="4037346"/>
            <a:ext cx="609187" cy="602725"/>
            <a:chOff x="1795342" y="3742864"/>
            <a:chExt cx="609187" cy="602725"/>
          </a:xfrm>
        </p:grpSpPr>
        <p:sp>
          <p:nvSpPr>
            <p:cNvPr id="50" name="Frame 49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08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Modify 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4092930"/>
            <a:ext cx="3602182" cy="956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Diversify</a:t>
            </a:r>
          </a:p>
          <a:p>
            <a:pPr lvl="1"/>
            <a:r>
              <a:rPr lang="en-US" dirty="0"/>
              <a:t>Experiment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5454497"/>
            <a:ext cx="3602182" cy="4990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Consolidate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629631" y="3965934"/>
            <a:ext cx="22188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89925" y="4154042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35" name="Frame 34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29500" y="4057057"/>
            <a:ext cx="609187" cy="602725"/>
            <a:chOff x="1065563" y="3759974"/>
            <a:chExt cx="609187" cy="602725"/>
          </a:xfrm>
        </p:grpSpPr>
        <p:sp>
          <p:nvSpPr>
            <p:cNvPr id="37" name="Frame 3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41" name="Left-Right-Up Arrow 40"/>
          <p:cNvSpPr/>
          <p:nvPr/>
        </p:nvSpPr>
        <p:spPr>
          <a:xfrm rot="10800000">
            <a:off x="1638688" y="3564100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3563" y="3660409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209226" y="4718670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638172" y="4678011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920409" y="5448094"/>
            <a:ext cx="2195955" cy="605789"/>
            <a:chOff x="1795342" y="3739800"/>
            <a:chExt cx="1249416" cy="605789"/>
          </a:xfrm>
        </p:grpSpPr>
        <p:sp>
          <p:nvSpPr>
            <p:cNvPr id="55" name="Frame 54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9631" y="4445945"/>
            <a:ext cx="32941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Organized versions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Work with other people</a:t>
            </a:r>
          </a:p>
        </p:txBody>
      </p:sp>
      <p:sp>
        <p:nvSpPr>
          <p:cNvPr id="50" name="Frame 49"/>
          <p:cNvSpPr/>
          <p:nvPr/>
        </p:nvSpPr>
        <p:spPr>
          <a:xfrm>
            <a:off x="2777498" y="4045923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882512" y="4045923"/>
            <a:ext cx="609187" cy="602725"/>
            <a:chOff x="1795342" y="3742864"/>
            <a:chExt cx="609187" cy="602725"/>
          </a:xfrm>
        </p:grpSpPr>
        <p:sp>
          <p:nvSpPr>
            <p:cNvPr id="52" name="Frame 51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920409" y="5454352"/>
            <a:ext cx="2195955" cy="605789"/>
            <a:chOff x="1795342" y="3739800"/>
            <a:chExt cx="1249416" cy="605789"/>
          </a:xfrm>
        </p:grpSpPr>
        <p:sp>
          <p:nvSpPr>
            <p:cNvPr id="58" name="Frame 57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921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Modify 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4092930"/>
            <a:ext cx="3602182" cy="956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Diversify</a:t>
            </a:r>
          </a:p>
          <a:p>
            <a:pPr lvl="1"/>
            <a:r>
              <a:rPr lang="en-US" dirty="0"/>
              <a:t>Experiment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5454497"/>
            <a:ext cx="3602182" cy="4990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Consolidate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629631" y="3965934"/>
            <a:ext cx="22188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9631" y="5307196"/>
            <a:ext cx="148630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9632" y="5953527"/>
            <a:ext cx="27029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Create final code(s)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89925" y="4154042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35" name="Frame 34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29500" y="4057057"/>
            <a:ext cx="609187" cy="602725"/>
            <a:chOff x="1065563" y="3759974"/>
            <a:chExt cx="609187" cy="602725"/>
          </a:xfrm>
        </p:grpSpPr>
        <p:sp>
          <p:nvSpPr>
            <p:cNvPr id="37" name="Frame 3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41" name="Left-Right-Up Arrow 40"/>
          <p:cNvSpPr/>
          <p:nvPr/>
        </p:nvSpPr>
        <p:spPr>
          <a:xfrm rot="10800000">
            <a:off x="1638688" y="3564100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3563" y="3660409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209226" y="4718670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638172" y="4678011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920409" y="5448094"/>
            <a:ext cx="2195955" cy="605789"/>
            <a:chOff x="1795342" y="3739800"/>
            <a:chExt cx="1249416" cy="605789"/>
          </a:xfrm>
        </p:grpSpPr>
        <p:sp>
          <p:nvSpPr>
            <p:cNvPr id="55" name="Frame 54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87719" y="5389369"/>
            <a:ext cx="851515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9631" y="4445945"/>
            <a:ext cx="32941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Organized versions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Work with other people</a:t>
            </a:r>
          </a:p>
        </p:txBody>
      </p:sp>
      <p:sp>
        <p:nvSpPr>
          <p:cNvPr id="50" name="Frame 49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52" name="Frame 51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920409" y="5454352"/>
            <a:ext cx="2195955" cy="605789"/>
            <a:chOff x="1795342" y="3739800"/>
            <a:chExt cx="1249416" cy="605789"/>
          </a:xfrm>
        </p:grpSpPr>
        <p:sp>
          <p:nvSpPr>
            <p:cNvPr id="59" name="Frame 58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2862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Modify 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4092930"/>
            <a:ext cx="3602182" cy="956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Diversify</a:t>
            </a:r>
          </a:p>
          <a:p>
            <a:pPr lvl="1"/>
            <a:r>
              <a:rPr lang="en-US" dirty="0"/>
              <a:t>Experiment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5454497"/>
            <a:ext cx="3602182" cy="4990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Consolidate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629631" y="3965934"/>
            <a:ext cx="22188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9631" y="5307196"/>
            <a:ext cx="148630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9632" y="5953527"/>
            <a:ext cx="27029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Create final code(s)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89925" y="4154042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35" name="Frame 34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29500" y="4057057"/>
            <a:ext cx="609187" cy="602725"/>
            <a:chOff x="1065563" y="3759974"/>
            <a:chExt cx="609187" cy="602725"/>
          </a:xfrm>
        </p:grpSpPr>
        <p:sp>
          <p:nvSpPr>
            <p:cNvPr id="37" name="Frame 3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41" name="Left-Right-Up Arrow 40"/>
          <p:cNvSpPr/>
          <p:nvPr/>
        </p:nvSpPr>
        <p:spPr>
          <a:xfrm rot="10800000">
            <a:off x="1638688" y="3564100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3563" y="3660409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209226" y="4718670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638172" y="4678011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920409" y="5448094"/>
            <a:ext cx="2195955" cy="605789"/>
            <a:chOff x="1795342" y="3739800"/>
            <a:chExt cx="1249416" cy="605789"/>
          </a:xfrm>
        </p:grpSpPr>
        <p:sp>
          <p:nvSpPr>
            <p:cNvPr id="55" name="Frame 54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87719" y="5389369"/>
            <a:ext cx="851515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9631" y="4445945"/>
            <a:ext cx="32941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Organized versions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Work with other people</a:t>
            </a:r>
          </a:p>
        </p:txBody>
      </p:sp>
      <p:sp>
        <p:nvSpPr>
          <p:cNvPr id="50" name="Frame 49"/>
          <p:cNvSpPr/>
          <p:nvPr/>
        </p:nvSpPr>
        <p:spPr>
          <a:xfrm>
            <a:off x="2769297" y="4037346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874311" y="4037346"/>
            <a:ext cx="609187" cy="602725"/>
            <a:chOff x="1795342" y="3742864"/>
            <a:chExt cx="609187" cy="602725"/>
          </a:xfrm>
        </p:grpSpPr>
        <p:sp>
          <p:nvSpPr>
            <p:cNvPr id="52" name="Frame 51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920409" y="5454352"/>
            <a:ext cx="2195955" cy="605789"/>
            <a:chOff x="1795342" y="3739800"/>
            <a:chExt cx="1249416" cy="605789"/>
          </a:xfrm>
        </p:grpSpPr>
        <p:sp>
          <p:nvSpPr>
            <p:cNvPr id="59" name="Frame 58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1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2712" y="958042"/>
            <a:ext cx="40455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Remote Repository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Get code online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Other Sources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Up Arrow 7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57355" y="958042"/>
            <a:ext cx="40455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800" dirty="0"/>
              <a:t>Websites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800" dirty="0"/>
              <a:t>Remote Servers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84398" y="2219926"/>
            <a:ext cx="404552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/>
              <a:t>Code</a:t>
            </a:r>
          </a:p>
          <a:p>
            <a:r>
              <a:rPr lang="en-US" sz="3800" dirty="0"/>
              <a:t>Data</a:t>
            </a:r>
          </a:p>
          <a:p>
            <a:r>
              <a:rPr lang="en-US" sz="3800" dirty="0"/>
              <a:t>Publication</a:t>
            </a:r>
          </a:p>
          <a:p>
            <a:r>
              <a:rPr lang="en-US" sz="3800" dirty="0"/>
              <a:t>Book Materials</a:t>
            </a:r>
          </a:p>
          <a:p>
            <a:r>
              <a:rPr lang="en-US" sz="3800" dirty="0"/>
              <a:t>Classes</a:t>
            </a:r>
          </a:p>
          <a:p>
            <a:r>
              <a:rPr lang="en-US" sz="3800" dirty="0"/>
              <a:t>Workshops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8700" y="1493266"/>
            <a:ext cx="40455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/>
              <a:t>files </a:t>
            </a:r>
            <a:r>
              <a:rPr lang="mr-IN" sz="3800" dirty="0"/>
              <a:t>–</a:t>
            </a:r>
            <a:r>
              <a:rPr lang="en-US" sz="3800" dirty="0"/>
              <a:t> directories</a:t>
            </a:r>
          </a:p>
        </p:txBody>
      </p:sp>
    </p:spTree>
    <p:extLst>
      <p:ext uri="{BB962C8B-B14F-4D97-AF65-F5344CB8AC3E}">
        <p14:creationId xmlns:p14="http://schemas.microsoft.com/office/powerpoint/2010/main" val="55986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37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7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9" name="Frame 8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40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82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15" name="Frame 14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18" name="Frame 1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247934" y="298180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05988" y="298180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2</a:t>
            </a:r>
          </a:p>
        </p:txBody>
      </p:sp>
    </p:spTree>
    <p:extLst>
      <p:ext uri="{BB962C8B-B14F-4D97-AF65-F5344CB8AC3E}">
        <p14:creationId xmlns:p14="http://schemas.microsoft.com/office/powerpoint/2010/main" val="617798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22" name="Frame 21"/>
          <p:cNvSpPr/>
          <p:nvPr/>
        </p:nvSpPr>
        <p:spPr>
          <a:xfrm>
            <a:off x="6033316" y="4676558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138330" y="4676558"/>
            <a:ext cx="609187" cy="602725"/>
            <a:chOff x="1795342" y="3742864"/>
            <a:chExt cx="609187" cy="602725"/>
          </a:xfrm>
        </p:grpSpPr>
        <p:sp>
          <p:nvSpPr>
            <p:cNvPr id="24" name="Frame 2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181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9571" y="4513565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23" name="Frame 22"/>
          <p:cNvSpPr/>
          <p:nvPr/>
        </p:nvSpPr>
        <p:spPr>
          <a:xfrm>
            <a:off x="6033316" y="4676824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38330" y="4676824"/>
            <a:ext cx="609187" cy="602725"/>
            <a:chOff x="1795342" y="3742864"/>
            <a:chExt cx="609187" cy="602725"/>
          </a:xfrm>
        </p:grpSpPr>
        <p:sp>
          <p:nvSpPr>
            <p:cNvPr id="26" name="Frame 25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29" name="Frame 28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34" name="Frame 33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956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9571" y="4513565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65044" y="5347131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93990" y="5306472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76227" y="6076555"/>
            <a:ext cx="2195955" cy="605789"/>
            <a:chOff x="1795342" y="3739800"/>
            <a:chExt cx="1249416" cy="605789"/>
          </a:xfrm>
        </p:grpSpPr>
        <p:sp>
          <p:nvSpPr>
            <p:cNvPr id="26" name="Frame 25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30" name="Frame 29"/>
          <p:cNvSpPr/>
          <p:nvPr/>
        </p:nvSpPr>
        <p:spPr>
          <a:xfrm>
            <a:off x="6033316" y="4670307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38330" y="4670307"/>
            <a:ext cx="609187" cy="602725"/>
            <a:chOff x="1795342" y="3742864"/>
            <a:chExt cx="609187" cy="602725"/>
          </a:xfrm>
        </p:grpSpPr>
        <p:sp>
          <p:nvSpPr>
            <p:cNvPr id="34" name="Frame 3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sp>
        <p:nvSpPr>
          <p:cNvPr id="36" name="Frame 35"/>
          <p:cNvSpPr/>
          <p:nvPr/>
        </p:nvSpPr>
        <p:spPr>
          <a:xfrm>
            <a:off x="5177898" y="6080474"/>
            <a:ext cx="1448319" cy="605789"/>
          </a:xfrm>
          <a:prstGeom prst="fram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38" name="Frame 3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41" name="Frame 40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599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9571" y="4513565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65044" y="5347131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93990" y="5306472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76227" y="6076555"/>
            <a:ext cx="2195955" cy="605789"/>
            <a:chOff x="1795342" y="3739800"/>
            <a:chExt cx="1249416" cy="605789"/>
          </a:xfrm>
        </p:grpSpPr>
        <p:sp>
          <p:nvSpPr>
            <p:cNvPr id="26" name="Frame 25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99571" y="5998385"/>
            <a:ext cx="851515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36" name="Frame 35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003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9571" y="4513565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65044" y="5347131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93990" y="5306472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76227" y="6076555"/>
            <a:ext cx="2195955" cy="605789"/>
            <a:chOff x="1795342" y="3739800"/>
            <a:chExt cx="1249416" cy="605789"/>
          </a:xfrm>
        </p:grpSpPr>
        <p:sp>
          <p:nvSpPr>
            <p:cNvPr id="26" name="Frame 25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99571" y="5998385"/>
            <a:ext cx="851515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36" name="Frame 35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843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54" y="251460"/>
            <a:ext cx="5728854" cy="6301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712" y="958042"/>
            <a:ext cx="40455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Remote Repository</a:t>
            </a:r>
          </a:p>
          <a:p>
            <a:r>
              <a:rPr lang="en-US" sz="3800" dirty="0"/>
              <a:t>https://</a:t>
            </a:r>
            <a:r>
              <a:rPr lang="en-US" sz="3800" dirty="0" err="1"/>
              <a:t>github.com</a:t>
            </a:r>
            <a:r>
              <a:rPr lang="en-US" sz="38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Get code online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Other Sources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Up Arrow 7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2712" y="2942326"/>
            <a:ext cx="374897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 err="1"/>
              <a:t>Git</a:t>
            </a:r>
            <a:r>
              <a:rPr lang="en-US" sz="3500" dirty="0"/>
              <a:t>: 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374192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47238" y="338827"/>
            <a:ext cx="69403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Why Use Version Control?</a:t>
            </a:r>
          </a:p>
        </p:txBody>
      </p:sp>
    </p:spTree>
    <p:extLst>
      <p:ext uri="{BB962C8B-B14F-4D97-AF65-F5344CB8AC3E}">
        <p14:creationId xmlns:p14="http://schemas.microsoft.com/office/powerpoint/2010/main" val="58851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47238" y="338827"/>
            <a:ext cx="69403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Why Use Version Control?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8822" y="1599591"/>
            <a:ext cx="4776949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buFont typeface="Arial" charset="0"/>
              <a:buChar char="•"/>
            </a:pPr>
            <a:r>
              <a:rPr lang="en-US" sz="5000" dirty="0"/>
              <a:t>Organized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5000" dirty="0"/>
              <a:t>Automated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5000" dirty="0"/>
              <a:t>Reproducible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5000" dirty="0"/>
              <a:t>Easy to read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5000" dirty="0"/>
              <a:t>Easy to share</a:t>
            </a:r>
          </a:p>
          <a:p>
            <a:pPr marL="1143000" lvl="1" indent="-685800">
              <a:buFont typeface="Arial" charset="0"/>
              <a:buChar char="•"/>
            </a:pPr>
            <a:endParaRPr lang="en-US" sz="5000" dirty="0"/>
          </a:p>
          <a:p>
            <a:endParaRPr lang="en-US" sz="5000" dirty="0"/>
          </a:p>
        </p:txBody>
      </p:sp>
      <p:sp>
        <p:nvSpPr>
          <p:cNvPr id="2" name="TextBox 1"/>
          <p:cNvSpPr txBox="1"/>
          <p:nvPr/>
        </p:nvSpPr>
        <p:spPr>
          <a:xfrm>
            <a:off x="2909455" y="2992582"/>
            <a:ext cx="2145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" name="Left Brace 2"/>
          <p:cNvSpPr/>
          <p:nvPr/>
        </p:nvSpPr>
        <p:spPr>
          <a:xfrm>
            <a:off x="5237018" y="1482436"/>
            <a:ext cx="748146" cy="4184073"/>
          </a:xfrm>
          <a:prstGeom prst="leftBrace">
            <a:avLst>
              <a:gd name="adj1" fmla="val 47222"/>
              <a:gd name="adj2" fmla="val 5033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57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794" y="188809"/>
            <a:ext cx="8560784" cy="4351338"/>
          </a:xfrm>
        </p:spPr>
      </p:pic>
      <p:sp>
        <p:nvSpPr>
          <p:cNvPr id="4" name="TextBox 3"/>
          <p:cNvSpPr txBox="1"/>
          <p:nvPr/>
        </p:nvSpPr>
        <p:spPr>
          <a:xfrm>
            <a:off x="771778" y="188809"/>
            <a:ext cx="33313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Configuring </a:t>
            </a:r>
          </a:p>
          <a:p>
            <a:r>
              <a:rPr lang="en-US" sz="5000" dirty="0" err="1"/>
              <a:t>Git</a:t>
            </a:r>
            <a:endParaRPr lang="en-US" sz="5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57" y="4348184"/>
            <a:ext cx="5524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41"/>
          <a:stretch/>
        </p:blipFill>
        <p:spPr>
          <a:xfrm>
            <a:off x="1509091" y="0"/>
            <a:ext cx="9677466" cy="3051958"/>
          </a:xfrm>
        </p:spPr>
      </p:pic>
      <p:sp>
        <p:nvSpPr>
          <p:cNvPr id="6" name="TextBox 5"/>
          <p:cNvSpPr txBox="1"/>
          <p:nvPr/>
        </p:nvSpPr>
        <p:spPr>
          <a:xfrm>
            <a:off x="1793175" y="740324"/>
            <a:ext cx="3348842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cd </a:t>
            </a:r>
            <a:r>
              <a:rPr lang="en-US" dirty="0"/>
              <a:t>~/CSB/</a:t>
            </a:r>
            <a:r>
              <a:rPr lang="en-US" dirty="0" err="1"/>
              <a:t>git</a:t>
            </a:r>
            <a:r>
              <a:rPr lang="en-US" dirty="0"/>
              <a:t>/sandbox </a:t>
            </a:r>
          </a:p>
          <a:p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dirty="0"/>
              <a:t>map </a:t>
            </a:r>
          </a:p>
          <a:p>
            <a:r>
              <a:rPr lang="en-US" b="1" dirty="0"/>
              <a:t>cd </a:t>
            </a:r>
            <a:r>
              <a:rPr lang="en-US" dirty="0"/>
              <a:t>map </a:t>
            </a:r>
          </a:p>
          <a:p>
            <a:r>
              <a:rPr lang="en-US" b="1" dirty="0" err="1"/>
              <a:t>git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814" y="3297548"/>
            <a:ext cx="9533743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2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314" y="113196"/>
            <a:ext cx="96362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Lets make a map for the Philippines!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5904" y="848400"/>
            <a:ext cx="94554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C00000"/>
                </a:solidFill>
              </a:rPr>
              <a:t>OPEN </a:t>
            </a:r>
            <a:r>
              <a:rPr lang="en-US" sz="5000" dirty="0" err="1">
                <a:solidFill>
                  <a:srgbClr val="C00000"/>
                </a:solidFill>
              </a:rPr>
              <a:t>Rstudio</a:t>
            </a:r>
            <a:r>
              <a:rPr lang="en-US" sz="5000" dirty="0">
                <a:solidFill>
                  <a:srgbClr val="C00000"/>
                </a:solidFill>
              </a:rPr>
              <a:t>: Open a new .R 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4" y="1710174"/>
            <a:ext cx="7299151" cy="51497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8167" y="4176079"/>
            <a:ext cx="6527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File &gt; New File &gt; R Script</a:t>
            </a:r>
          </a:p>
        </p:txBody>
      </p:sp>
    </p:spTree>
    <p:extLst>
      <p:ext uri="{BB962C8B-B14F-4D97-AF65-F5344CB8AC3E}">
        <p14:creationId xmlns:p14="http://schemas.microsoft.com/office/powerpoint/2010/main" val="1106421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Packages &amp;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" y="1682374"/>
            <a:ext cx="6324600" cy="4818813"/>
          </a:xfrm>
        </p:spPr>
        <p:txBody>
          <a:bodyPr>
            <a:normAutofit/>
          </a:bodyPr>
          <a:lstStyle/>
          <a:p>
            <a:r>
              <a:rPr lang="en-US" dirty="0"/>
              <a:t>A package is a collection of R code, data, and functions that have been made publicly available</a:t>
            </a:r>
          </a:p>
          <a:p>
            <a:r>
              <a:rPr lang="en-US" dirty="0"/>
              <a:t>There are over 14,000 R packages</a:t>
            </a:r>
          </a:p>
          <a:p>
            <a:r>
              <a:rPr lang="en-US" dirty="0"/>
              <a:t>Packages must be installed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dirty="0"/>
              <a:t>Once installed, packages must be loaded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C73332-BEFD-4F4B-B93D-0C67C3C29B22}"/>
              </a:ext>
            </a:extLst>
          </p:cNvPr>
          <p:cNvSpPr txBox="1">
            <a:spLocks/>
          </p:cNvSpPr>
          <p:nvPr/>
        </p:nvSpPr>
        <p:spPr>
          <a:xfrm>
            <a:off x="6515484" y="1593706"/>
            <a:ext cx="5606935" cy="449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to find packages specialized for your research questions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2"/>
              </a:rPr>
              <a:t>https://cran.r-project.org/web/views/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3"/>
              </a:rPr>
              <a:t>https://github.com/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4"/>
              </a:rPr>
              <a:t>https://www.bioconductor.org/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Making packages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5"/>
              </a:rPr>
              <a:t>R Studio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6"/>
              </a:rPr>
              <a:t>http://r-pkgs.had.co.nz/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40ED2-8E2E-4F01-9026-4B26F60675F0}"/>
              </a:ext>
            </a:extLst>
          </p:cNvPr>
          <p:cNvSpPr txBox="1"/>
          <p:nvPr/>
        </p:nvSpPr>
        <p:spPr>
          <a:xfrm>
            <a:off x="7133166" y="10944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Does anybody know why a package name must be in quotes when installing it, but should not be in quotes when loading it with library()?</a:t>
            </a:r>
          </a:p>
        </p:txBody>
      </p:sp>
    </p:spTree>
    <p:extLst>
      <p:ext uri="{BB962C8B-B14F-4D97-AF65-F5344CB8AC3E}">
        <p14:creationId xmlns:p14="http://schemas.microsoft.com/office/powerpoint/2010/main" val="25196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5947"/>
            <a:ext cx="13314762" cy="8219551"/>
          </a:xfrm>
        </p:spPr>
      </p:pic>
    </p:spTree>
    <p:extLst>
      <p:ext uri="{BB962C8B-B14F-4D97-AF65-F5344CB8AC3E}">
        <p14:creationId xmlns:p14="http://schemas.microsoft.com/office/powerpoint/2010/main" val="1152737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314" y="113196"/>
            <a:ext cx="96362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Lets make a map for the Philippines!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7962288" y="4338834"/>
            <a:ext cx="369639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save it to:</a:t>
            </a:r>
          </a:p>
          <a:p>
            <a:r>
              <a:rPr lang="en-US" sz="2800" dirty="0"/>
              <a:t>~/CSB/</a:t>
            </a:r>
            <a:r>
              <a:rPr lang="en-US" sz="2800" dirty="0" err="1"/>
              <a:t>git</a:t>
            </a:r>
            <a:r>
              <a:rPr lang="en-US" sz="2800" dirty="0"/>
              <a:t>/sandbox/map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0" y="1102977"/>
            <a:ext cx="7849871" cy="51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19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1"/>
          <a:stretch/>
        </p:blipFill>
        <p:spPr>
          <a:xfrm>
            <a:off x="591704" y="994754"/>
            <a:ext cx="5854502" cy="4511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0314" y="113196"/>
            <a:ext cx="96362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Lets make a map for the Philippines!</a:t>
            </a:r>
            <a:endParaRPr lang="en-US" sz="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962288" y="4338834"/>
            <a:ext cx="369639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save it to:</a:t>
            </a:r>
          </a:p>
          <a:p>
            <a:r>
              <a:rPr lang="en-US" sz="2800" dirty="0"/>
              <a:t>~/CSB/</a:t>
            </a:r>
            <a:r>
              <a:rPr lang="en-US" sz="2800" dirty="0" err="1"/>
              <a:t>git</a:t>
            </a:r>
            <a:r>
              <a:rPr lang="en-US" sz="2800" dirty="0"/>
              <a:t>/sandbox/map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08" y="1672854"/>
            <a:ext cx="5192027" cy="47862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7" y="4289970"/>
            <a:ext cx="5530501" cy="2472459"/>
          </a:xfrm>
          <a:prstGeom prst="rect">
            <a:avLst/>
          </a:prstGeom>
        </p:spPr>
      </p:pic>
      <p:sp>
        <p:nvSpPr>
          <p:cNvPr id="16" name="Up Arrow 15"/>
          <p:cNvSpPr/>
          <p:nvPr/>
        </p:nvSpPr>
        <p:spPr>
          <a:xfrm rot="4543352">
            <a:off x="679557" y="5185910"/>
            <a:ext cx="418122" cy="633046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 rot="5400000">
            <a:off x="565228" y="3769455"/>
            <a:ext cx="418122" cy="633046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126" y="3487801"/>
            <a:ext cx="657552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2142449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309" y="544083"/>
            <a:ext cx="4991691" cy="5973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314" y="113196"/>
            <a:ext cx="96362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Lets make a map for the Philippines!</a:t>
            </a:r>
            <a:endParaRPr lang="en-US" sz="5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4" y="974970"/>
            <a:ext cx="7156675" cy="5394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0706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07"/>
            <a:ext cx="12192000" cy="59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76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2" b="48341"/>
          <a:stretch/>
        </p:blipFill>
        <p:spPr>
          <a:xfrm>
            <a:off x="1509091" y="2155370"/>
            <a:ext cx="9677466" cy="896587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92" y="3158506"/>
            <a:ext cx="9519063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19"/>
          <a:stretch/>
        </p:blipFill>
        <p:spPr>
          <a:xfrm>
            <a:off x="1402214" y="118095"/>
            <a:ext cx="9677466" cy="202531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4"/>
          <a:stretch/>
        </p:blipFill>
        <p:spPr>
          <a:xfrm>
            <a:off x="1402214" y="118095"/>
            <a:ext cx="9570588" cy="38307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6791" y="382303"/>
            <a:ext cx="334884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Map_of_Philippines_Vo.R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41" y="2033494"/>
            <a:ext cx="9569039" cy="39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9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19"/>
          <a:stretch/>
        </p:blipFill>
        <p:spPr>
          <a:xfrm>
            <a:off x="1402214" y="118095"/>
            <a:ext cx="9677466" cy="202531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4"/>
          <a:stretch/>
        </p:blipFill>
        <p:spPr>
          <a:xfrm>
            <a:off x="1402214" y="118095"/>
            <a:ext cx="9570588" cy="38307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6791" y="382303"/>
            <a:ext cx="334884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Map_of_Philippines_Vo.R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41" y="2033494"/>
            <a:ext cx="9569039" cy="3963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0641" y="6257836"/>
            <a:ext cx="13660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err="1"/>
              <a:t>git</a:t>
            </a:r>
            <a:r>
              <a:rPr lang="en-US" sz="3300" dirty="0"/>
              <a:t> add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31157" y="6342474"/>
            <a:ext cx="1539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(for all files)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4"/>
          <a:stretch/>
        </p:blipFill>
        <p:spPr>
          <a:xfrm>
            <a:off x="1402214" y="5943041"/>
            <a:ext cx="9570588" cy="38307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664" y="6080864"/>
            <a:ext cx="3348842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6405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19"/>
          <a:stretch/>
        </p:blipFill>
        <p:spPr>
          <a:xfrm>
            <a:off x="1378463" y="-1817583"/>
            <a:ext cx="9677466" cy="202531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4"/>
          <a:stretch/>
        </p:blipFill>
        <p:spPr>
          <a:xfrm>
            <a:off x="1378463" y="-1817583"/>
            <a:ext cx="9570588" cy="38307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03040" y="-1553375"/>
            <a:ext cx="334884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Map_of_Philippines_Vo.R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3062" y="349614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Bell MT" charset="0"/>
                <a:ea typeface="Bell MT" charset="0"/>
                <a:cs typeface="Bell MT" charset="0"/>
              </a:rPr>
              <a:t>“Simple map of the Philippines”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00" y="2277424"/>
            <a:ext cx="949795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9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3" y="974970"/>
            <a:ext cx="7580152" cy="5082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43" y="510360"/>
            <a:ext cx="3450771" cy="5547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314" y="113196"/>
            <a:ext cx="96362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Lets make a map for the Philippines!</a:t>
            </a:r>
          </a:p>
        </p:txBody>
      </p:sp>
    </p:spTree>
    <p:extLst>
      <p:ext uri="{BB962C8B-B14F-4D97-AF65-F5344CB8AC3E}">
        <p14:creationId xmlns:p14="http://schemas.microsoft.com/office/powerpoint/2010/main" val="1736164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2" r="11624" b="47131"/>
          <a:stretch/>
        </p:blipFill>
        <p:spPr>
          <a:xfrm>
            <a:off x="1143000" y="277584"/>
            <a:ext cx="9806051" cy="1105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5" y="1689595"/>
            <a:ext cx="9677466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01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5" r="11624" b="2249"/>
          <a:stretch/>
        </p:blipFill>
        <p:spPr>
          <a:xfrm>
            <a:off x="1517998" y="837615"/>
            <a:ext cx="9570588" cy="1927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4" b="77418"/>
          <a:stretch/>
        </p:blipFill>
        <p:spPr>
          <a:xfrm>
            <a:off x="1517998" y="0"/>
            <a:ext cx="9570588" cy="8650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15362" y="241836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>
                <a:latin typeface="Bell MT" charset="0"/>
                <a:ea typeface="Bell MT" charset="0"/>
                <a:cs typeface="Bell MT" charset="0"/>
              </a:rPr>
              <a:t>“map </a:t>
            </a:r>
            <a:r>
              <a:rPr lang="en-US" sz="1700" dirty="0">
                <a:latin typeface="Bell MT" charset="0"/>
                <a:ea typeface="Bell MT" charset="0"/>
                <a:cs typeface="Bell MT" charset="0"/>
              </a:rPr>
              <a:t>of </a:t>
            </a:r>
            <a:r>
              <a:rPr lang="en-US" sz="1700">
                <a:latin typeface="Bell MT" charset="0"/>
                <a:ea typeface="Bell MT" charset="0"/>
                <a:cs typeface="Bell MT" charset="0"/>
              </a:rPr>
              <a:t>the Philippines with color”</a:t>
            </a:r>
            <a:endParaRPr lang="en-US" sz="1700" dirty="0">
              <a:latin typeface="Bell MT" charset="0"/>
              <a:ea typeface="Bell MT" charset="0"/>
              <a:cs typeface="Bell M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69971" y="1191322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Bell MT" charset="0"/>
                <a:ea typeface="Bell MT" charset="0"/>
                <a:cs typeface="Bell MT" charset="0"/>
              </a:rPr>
              <a:t>“map of the Philippines with color”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54450" y="247875"/>
            <a:ext cx="334884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Map_of_Philippines_Vo.R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87" y="2764718"/>
            <a:ext cx="9401744" cy="40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6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" y="974971"/>
            <a:ext cx="7475612" cy="5376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26" y="844044"/>
            <a:ext cx="3977858" cy="6013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314" y="113196"/>
            <a:ext cx="84218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Yeah, a map for the Philippines!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29873" y="5647174"/>
            <a:ext cx="32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add “file”</a:t>
            </a:r>
          </a:p>
          <a:p>
            <a:r>
              <a:rPr lang="en-US" dirty="0" err="1"/>
              <a:t>git</a:t>
            </a:r>
            <a:r>
              <a:rPr lang="en-US" dirty="0"/>
              <a:t> commit </a:t>
            </a:r>
            <a:r>
              <a:rPr lang="mr-IN" dirty="0"/>
              <a:t>–</a:t>
            </a:r>
            <a:r>
              <a:rPr lang="en-US" dirty="0"/>
              <a:t>m “message”</a:t>
            </a:r>
          </a:p>
        </p:txBody>
      </p:sp>
    </p:spTree>
    <p:extLst>
      <p:ext uri="{BB962C8B-B14F-4D97-AF65-F5344CB8AC3E}">
        <p14:creationId xmlns:p14="http://schemas.microsoft.com/office/powerpoint/2010/main" val="953861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72" y="0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" y="0"/>
            <a:ext cx="10515600" cy="2038371"/>
          </a:xfrm>
        </p:spPr>
      </p:pic>
      <p:sp>
        <p:nvSpPr>
          <p:cNvPr id="6" name="TextBox 5"/>
          <p:cNvSpPr txBox="1"/>
          <p:nvPr/>
        </p:nvSpPr>
        <p:spPr>
          <a:xfrm>
            <a:off x="3343400" y="308838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US" sz="1700" dirty="0">
              <a:latin typeface="Bell MT" charset="0"/>
              <a:ea typeface="Bell MT" charset="0"/>
              <a:cs typeface="Bell MT" charset="0"/>
            </a:endParaRP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" y="1582581"/>
            <a:ext cx="10515600" cy="2038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5700" y="2808742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+mj-lt"/>
                <a:ea typeface="Bell MT" charset="0"/>
                <a:cs typeface="Bell MT" charset="0"/>
              </a:rPr>
              <a:t>5115bc6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2" y="1055327"/>
            <a:ext cx="103251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7"/>
          <a:stretch/>
        </p:blipFill>
        <p:spPr>
          <a:xfrm>
            <a:off x="821872" y="3482254"/>
            <a:ext cx="10248900" cy="31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90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1467985"/>
            <a:ext cx="7630497" cy="4888593"/>
          </a:xfrm>
        </p:spPr>
      </p:pic>
      <p:sp>
        <p:nvSpPr>
          <p:cNvPr id="13" name="TextBox 12"/>
          <p:cNvSpPr txBox="1"/>
          <p:nvPr/>
        </p:nvSpPr>
        <p:spPr>
          <a:xfrm>
            <a:off x="979714" y="525460"/>
            <a:ext cx="10374086" cy="6001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300" dirty="0"/>
              <a:t>less  </a:t>
            </a:r>
            <a:r>
              <a:rPr lang="en-US" sz="3300" dirty="0" err="1"/>
              <a:t>Map_of_Philippines_Vo.R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66749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7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87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9"/>
          <a:stretch/>
        </p:blipFill>
        <p:spPr>
          <a:xfrm>
            <a:off x="838200" y="113022"/>
            <a:ext cx="10515600" cy="11461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6328" y="436907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>
                <a:latin typeface="+mj-lt"/>
                <a:ea typeface="Bell MT" charset="0"/>
                <a:cs typeface="Bell MT" charset="0"/>
              </a:rPr>
              <a:t>master</a:t>
            </a:r>
            <a:endParaRPr lang="en-US" sz="1700" dirty="0">
              <a:latin typeface="+mj-lt"/>
              <a:ea typeface="Bell MT" charset="0"/>
              <a:cs typeface="Bell M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957" y="1174871"/>
            <a:ext cx="10374086" cy="4770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/>
              <a:t>less  </a:t>
            </a:r>
            <a:r>
              <a:rPr lang="en-US" sz="2500" dirty="0" err="1"/>
              <a:t>Map_of_Philippines_Vo.R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4096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9"/>
          <a:stretch/>
        </p:blipFill>
        <p:spPr>
          <a:xfrm>
            <a:off x="838200" y="113022"/>
            <a:ext cx="10515600" cy="11461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6328" y="436907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>
                <a:latin typeface="+mj-lt"/>
                <a:ea typeface="Bell MT" charset="0"/>
                <a:cs typeface="Bell MT" charset="0"/>
              </a:rPr>
              <a:t>master</a:t>
            </a:r>
            <a:endParaRPr lang="en-US" sz="1700" dirty="0">
              <a:latin typeface="+mj-lt"/>
              <a:ea typeface="Bell MT" charset="0"/>
              <a:cs typeface="Bell M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957" y="1174871"/>
            <a:ext cx="10374086" cy="4770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/>
              <a:t>less  </a:t>
            </a:r>
            <a:r>
              <a:rPr lang="en-US" sz="2500" dirty="0" err="1"/>
              <a:t>Map_of_Philippines_Vo.R</a:t>
            </a:r>
            <a:endParaRPr lang="en-US" sz="2500" dirty="0"/>
          </a:p>
        </p:txBody>
      </p:sp>
      <p:pic>
        <p:nvPicPr>
          <p:cNvPr id="1026" name="Picture 2" descr="mage result for back to the fu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963" y="2068964"/>
            <a:ext cx="7756073" cy="435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64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91" y="0"/>
            <a:ext cx="7912778" cy="63948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61414" y="221673"/>
            <a:ext cx="600658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https://stefanoallesina.github.io/CSB_2019/index.html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6093" y="406339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Computing Skills </a:t>
            </a:r>
          </a:p>
          <a:p>
            <a:r>
              <a:rPr lang="en-US" sz="2800" dirty="0"/>
              <a:t>for Biologist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2" y="1476664"/>
            <a:ext cx="2552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4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20" y="221672"/>
            <a:ext cx="15764534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5900" y="1404257"/>
            <a:ext cx="62211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983664" y="511948"/>
            <a:ext cx="3816936" cy="5588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 dirty="0"/>
              <a:t>Get code online</a:t>
            </a:r>
          </a:p>
          <a:p>
            <a:pPr lvl="1"/>
            <a:endParaRPr lang="en-US" sz="3300" dirty="0"/>
          </a:p>
          <a:p>
            <a:pPr lvl="1"/>
            <a:endParaRPr lang="en-US" sz="3300" dirty="0"/>
          </a:p>
          <a:p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939477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783"/>
            <a:ext cx="10214113" cy="6400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10" y="1857030"/>
            <a:ext cx="2159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1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895" y="3390262"/>
            <a:ext cx="2815055" cy="109656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Share your code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4315939" y="3401136"/>
            <a:ext cx="3413655" cy="9520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Manage your code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: Control version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881472" y="1515666"/>
            <a:ext cx="2878629" cy="17599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Create your code</a:t>
            </a:r>
          </a:p>
          <a:p>
            <a:pPr lvl="1"/>
            <a:r>
              <a:rPr lang="en-US" dirty="0"/>
              <a:t>Bash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Up Arrow 8"/>
          <p:cNvSpPr/>
          <p:nvPr/>
        </p:nvSpPr>
        <p:spPr>
          <a:xfrm rot="7482546">
            <a:off x="3376097" y="2731950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5400000">
            <a:off x="8024991" y="3466843"/>
            <a:ext cx="654629" cy="8671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Get code online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Other Sources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Up Arrow 11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 Arrow 19"/>
          <p:cNvSpPr/>
          <p:nvPr/>
        </p:nvSpPr>
        <p:spPr>
          <a:xfrm rot="10800000">
            <a:off x="4545132" y="4894891"/>
            <a:ext cx="5859630" cy="1015294"/>
          </a:xfrm>
          <a:prstGeom prst="bentArrow">
            <a:avLst>
              <a:gd name="adj1" fmla="val 886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25663" y="272578"/>
            <a:ext cx="4680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Flow of the Code</a:t>
            </a:r>
          </a:p>
        </p:txBody>
      </p:sp>
    </p:spTree>
    <p:extLst>
      <p:ext uri="{BB962C8B-B14F-4D97-AF65-F5344CB8AC3E}">
        <p14:creationId xmlns:p14="http://schemas.microsoft.com/office/powerpoint/2010/main" val="1958643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1011</Words>
  <Application>Microsoft Office PowerPoint</Application>
  <PresentationFormat>Widescreen</PresentationFormat>
  <Paragraphs>475</Paragraphs>
  <Slides>51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Bell MT</vt:lpstr>
      <vt:lpstr>Calibri</vt:lpstr>
      <vt:lpstr>Calibri Light</vt:lpstr>
      <vt:lpstr>Comic Sans MS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Packages &amp; Libraries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Garcia, Eric</dc:creator>
  <cp:lastModifiedBy>Christopher Bird</cp:lastModifiedBy>
  <cp:revision>14</cp:revision>
  <dcterms:created xsi:type="dcterms:W3CDTF">2019-06-07T01:23:08Z</dcterms:created>
  <dcterms:modified xsi:type="dcterms:W3CDTF">2019-06-10T01:22:03Z</dcterms:modified>
</cp:coreProperties>
</file>